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5" r:id="rId2"/>
    <p:sldId id="257" r:id="rId3"/>
    <p:sldId id="285" r:id="rId4"/>
    <p:sldId id="278" r:id="rId5"/>
    <p:sldId id="283" r:id="rId6"/>
    <p:sldId id="259" r:id="rId7"/>
    <p:sldId id="279" r:id="rId8"/>
    <p:sldId id="281" r:id="rId9"/>
    <p:sldId id="28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98172-1C00-4E8C-AC14-B853AEFFD16A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31958-EE6E-47EE-BF00-A2DF56BF95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98172-1C00-4E8C-AC14-B853AEFFD16A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31958-EE6E-47EE-BF00-A2DF56BF95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98172-1C00-4E8C-AC14-B853AEFFD16A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31958-EE6E-47EE-BF00-A2DF56BF95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98172-1C00-4E8C-AC14-B853AEFFD16A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31958-EE6E-47EE-BF00-A2DF56BF95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98172-1C00-4E8C-AC14-B853AEFFD16A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31958-EE6E-47EE-BF00-A2DF56BF95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98172-1C00-4E8C-AC14-B853AEFFD16A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31958-EE6E-47EE-BF00-A2DF56BF95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98172-1C00-4E8C-AC14-B853AEFFD16A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31958-EE6E-47EE-BF00-A2DF56BF95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98172-1C00-4E8C-AC14-B853AEFFD16A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31958-EE6E-47EE-BF00-A2DF56BF95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98172-1C00-4E8C-AC14-B853AEFFD16A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31958-EE6E-47EE-BF00-A2DF56BF95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98172-1C00-4E8C-AC14-B853AEFFD16A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31958-EE6E-47EE-BF00-A2DF56BF95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98172-1C00-4E8C-AC14-B853AEFFD16A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31958-EE6E-47EE-BF00-A2DF56BF95C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85898172-1C00-4E8C-AC14-B853AEFFD16A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B031958-EE6E-47EE-BF00-A2DF56BF95C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.mp3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microsoft.com/office/2007/relationships/media" Target="../media/media1.mp3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H:\!%20&#1086;&#1090;&#1082;&#1088;&#1099;&#1090;&#1099;&#1081;%20&#1091;&#1088;&#1086;&#1082;%20&#1087;&#1086;%20&#1083;&#1080;&#1090;&#1077;&#1088;&#1072;&#1090;&#1091;&#1088;&#1077;%202015-2016\&#1051;.&#1041;&#1077;&#1090;&#1093;&#1086;&#1074;&#1077;&#1085;%20'&#1051;&#1091;&#1085;&#1085;&#1072;&#1103;%20&#1089;&#1086;&#1085;&#1072;&#1090;&#1072;'%20-%20Ludwig%20Van%20Beethoven%20-%20Moonlight%20Sonata%20(6).mp4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H:\!%20&#1086;&#1090;&#1082;&#1088;&#1099;&#1090;&#1099;&#1081;%20&#1091;&#1088;&#1086;&#1082;%20&#1087;&#1086;%20&#1083;&#1080;&#1090;&#1077;&#1088;&#1072;&#1090;&#1091;&#1088;&#1077;%202015-2016\&#1051;&#1080;&#1075;&#1072;&#1083;&#1072;&#1081;&#1079;%20&amp;%20MakSim%20-%20&#1053;&#1077;&#1073;&#1086;,%20&#1047;&#1072;&#1089;&#1099;&#1087;&#1072;&#1081;%20(1)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zoom.at.ua/_pu/0/4517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1" y="3284984"/>
            <a:ext cx="3922488" cy="2941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Lev_Lecshenko_Roditelskij_dom_nachalo_nachal_(vmusice.net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740352" y="5617251"/>
            <a:ext cx="609600" cy="609600"/>
          </a:xfrm>
          <a:prstGeom prst="rect">
            <a:avLst/>
          </a:prstGeom>
        </p:spPr>
      </p:pic>
      <p:pic>
        <p:nvPicPr>
          <p:cNvPr id="2050" name="Picture 2" descr="http://i.ytimg.com/vi/dGHO3YLbOmk/maxresdefault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70" r="3873"/>
          <a:stretch/>
        </p:blipFill>
        <p:spPr bwMode="auto">
          <a:xfrm>
            <a:off x="4560691" y="526463"/>
            <a:ext cx="4043758" cy="3262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20929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19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268760"/>
            <a:ext cx="7560840" cy="2448272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rgbClr val="800000"/>
                </a:solidFill>
                <a:effectLst/>
              </a:rPr>
              <a:t>«Тарас Бульба </a:t>
            </a:r>
            <a:r>
              <a:rPr lang="ru-RU" dirty="0" smtClean="0">
                <a:solidFill>
                  <a:srgbClr val="800000"/>
                </a:solidFill>
                <a:effectLst/>
              </a:rPr>
              <a:t/>
            </a:r>
            <a:br>
              <a:rPr lang="ru-RU" dirty="0" smtClean="0">
                <a:solidFill>
                  <a:srgbClr val="800000"/>
                </a:solidFill>
                <a:effectLst/>
              </a:rPr>
            </a:br>
            <a:r>
              <a:rPr lang="ru-RU" dirty="0" smtClean="0">
                <a:solidFill>
                  <a:srgbClr val="800000"/>
                </a:solidFill>
                <a:effectLst/>
              </a:rPr>
              <a:t>и </a:t>
            </a:r>
            <a:r>
              <a:rPr lang="ru-RU" dirty="0">
                <a:solidFill>
                  <a:srgbClr val="800000"/>
                </a:solidFill>
                <a:effectLst/>
              </a:rPr>
              <a:t>его сыновья. </a:t>
            </a:r>
            <a:r>
              <a:rPr lang="ru-RU" dirty="0" smtClean="0">
                <a:solidFill>
                  <a:srgbClr val="800000"/>
                </a:solidFill>
                <a:effectLst/>
              </a:rPr>
              <a:t/>
            </a:r>
            <a:br>
              <a:rPr lang="ru-RU" dirty="0" smtClean="0">
                <a:solidFill>
                  <a:srgbClr val="800000"/>
                </a:solidFill>
                <a:effectLst/>
              </a:rPr>
            </a:br>
            <a:r>
              <a:rPr lang="ru-RU" dirty="0" smtClean="0">
                <a:solidFill>
                  <a:srgbClr val="800000"/>
                </a:solidFill>
                <a:effectLst/>
              </a:rPr>
              <a:t> Что </a:t>
            </a:r>
            <a:r>
              <a:rPr lang="ru-RU" dirty="0">
                <a:solidFill>
                  <a:srgbClr val="800000"/>
                </a:solidFill>
                <a:effectLst/>
              </a:rPr>
              <a:t>выше и сильнее родительской любви?"</a:t>
            </a:r>
            <a:r>
              <a:rPr lang="ru-RU" sz="2400" dirty="0" smtClean="0">
                <a:solidFill>
                  <a:srgbClr val="800000"/>
                </a:solidFill>
              </a:rPr>
              <a:t> </a:t>
            </a:r>
            <a:endParaRPr lang="ru-RU" sz="2400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620688"/>
            <a:ext cx="8183880" cy="504056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/>
              <a:t> </a:t>
            </a:r>
            <a:r>
              <a:rPr lang="ru-RU" b="1" u="sng" dirty="0" smtClean="0"/>
              <a:t>Б</a:t>
            </a:r>
            <a:r>
              <a:rPr lang="ru-RU" b="1" i="1" u="sng" dirty="0" smtClean="0"/>
              <a:t>Е</a:t>
            </a:r>
            <a:r>
              <a:rPr lang="ru-RU" b="1" u="sng" dirty="0" smtClean="0"/>
              <a:t>ДНЫЙ</a:t>
            </a:r>
            <a:r>
              <a:rPr lang="ru-RU" dirty="0" smtClean="0"/>
              <a:t> -</a:t>
            </a:r>
            <a:r>
              <a:rPr lang="ru-RU" dirty="0" err="1" smtClean="0"/>
              <a:t>ая</a:t>
            </a:r>
            <a:r>
              <a:rPr lang="ru-RU" dirty="0" smtClean="0"/>
              <a:t>, -</a:t>
            </a:r>
            <a:r>
              <a:rPr lang="ru-RU" dirty="0" err="1" smtClean="0"/>
              <a:t>ое</a:t>
            </a:r>
            <a:r>
              <a:rPr lang="ru-RU" dirty="0" smtClean="0"/>
              <a:t>; -</a:t>
            </a:r>
            <a:r>
              <a:rPr lang="ru-RU" dirty="0" err="1" smtClean="0"/>
              <a:t>ден</a:t>
            </a:r>
            <a:r>
              <a:rPr lang="ru-RU" dirty="0" smtClean="0"/>
              <a:t>, -дна, -дно, -</a:t>
            </a:r>
            <a:r>
              <a:rPr lang="ru-RU" dirty="0" err="1" smtClean="0"/>
              <a:t>дны</a:t>
            </a:r>
            <a:r>
              <a:rPr lang="ru-RU" dirty="0" smtClean="0"/>
              <a:t>.</a:t>
            </a:r>
            <a:endParaRPr lang="ru-RU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1. </a:t>
            </a:r>
            <a:r>
              <a:rPr lang="ru-RU" u="sng" dirty="0" smtClean="0"/>
              <a:t>Неимущий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2. </a:t>
            </a:r>
            <a:r>
              <a:rPr lang="ru-RU" i="1" dirty="0" smtClean="0"/>
              <a:t>перен. </a:t>
            </a:r>
            <a:r>
              <a:rPr lang="ru-RU" u="sng" dirty="0" smtClean="0"/>
              <a:t>Имеющий недостаток в чём-н., скудный</a:t>
            </a:r>
            <a:r>
              <a:rPr lang="ru-RU" dirty="0" smtClean="0"/>
              <a:t>. </a:t>
            </a:r>
            <a:r>
              <a:rPr lang="ru-RU" i="1" dirty="0" smtClean="0"/>
              <a:t>Бедная природа. Бедное воображение. Край беден лесом.</a:t>
            </a:r>
            <a:r>
              <a:rPr lang="ru-RU" dirty="0" smtClean="0"/>
              <a:t>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3. </a:t>
            </a:r>
            <a:r>
              <a:rPr lang="ru-RU" i="1" dirty="0" smtClean="0"/>
              <a:t>полн. ф.</a:t>
            </a:r>
            <a:r>
              <a:rPr lang="ru-RU" dirty="0" smtClean="0"/>
              <a:t> </a:t>
            </a:r>
            <a:r>
              <a:rPr lang="ru-RU" u="sng" dirty="0" smtClean="0"/>
              <a:t>Несчастный, жалкий</a:t>
            </a:r>
            <a:r>
              <a:rPr lang="ru-RU" dirty="0" smtClean="0"/>
              <a:t>. </a:t>
            </a:r>
          </a:p>
          <a:p>
            <a:pPr>
              <a:buNone/>
            </a:pPr>
            <a:r>
              <a:rPr lang="ru-RU" i="1" dirty="0" smtClean="0"/>
              <a:t> Он, 6едный, так одинок.</a:t>
            </a:r>
            <a:r>
              <a:rPr lang="ru-RU" dirty="0" smtClean="0"/>
              <a:t> 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23928" y="4005064"/>
            <a:ext cx="4680520" cy="1667544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rgbClr val="800000"/>
                </a:solidFill>
              </a:rPr>
              <a:t/>
            </a:r>
            <a:br>
              <a:rPr lang="ru-RU" sz="2800" dirty="0" smtClean="0">
                <a:solidFill>
                  <a:srgbClr val="800000"/>
                </a:solidFill>
              </a:rPr>
            </a:br>
            <a:r>
              <a:rPr lang="ru-RU" sz="2800" dirty="0">
                <a:solidFill>
                  <a:srgbClr val="800000"/>
                </a:solidFill>
              </a:rPr>
              <a:t/>
            </a:r>
            <a:br>
              <a:rPr lang="ru-RU" sz="2800" dirty="0">
                <a:solidFill>
                  <a:srgbClr val="800000"/>
                </a:solidFill>
              </a:rPr>
            </a:br>
            <a:r>
              <a:rPr lang="ru-RU" sz="2800" dirty="0" smtClean="0">
                <a:solidFill>
                  <a:srgbClr val="800000"/>
                </a:solidFill>
              </a:rPr>
              <a:t/>
            </a:r>
            <a:br>
              <a:rPr lang="ru-RU" sz="2800" dirty="0" smtClean="0">
                <a:solidFill>
                  <a:srgbClr val="800000"/>
                </a:solidFill>
              </a:rPr>
            </a:br>
            <a:r>
              <a:rPr lang="ru-RU" sz="2800" dirty="0" smtClean="0">
                <a:solidFill>
                  <a:srgbClr val="800000"/>
                </a:solidFill>
              </a:rPr>
              <a:t>«</a:t>
            </a:r>
            <a:r>
              <a:rPr lang="ru-RU" sz="2800" dirty="0">
                <a:solidFill>
                  <a:srgbClr val="800000"/>
                </a:solidFill>
              </a:rPr>
              <a:t>Мать и сыновья» </a:t>
            </a:r>
            <a:r>
              <a:rPr lang="ru-RU" sz="2800" dirty="0" err="1">
                <a:solidFill>
                  <a:srgbClr val="800000"/>
                </a:solidFill>
              </a:rPr>
              <a:t>Е.А.Кибрик</a:t>
            </a:r>
            <a:r>
              <a:rPr lang="ru-RU" sz="2800" dirty="0">
                <a:solidFill>
                  <a:srgbClr val="FF0000"/>
                </a:solidFill>
              </a:rPr>
              <a:t/>
            </a:r>
            <a:br>
              <a:rPr lang="ru-RU" sz="2800" dirty="0">
                <a:solidFill>
                  <a:srgbClr val="FF0000"/>
                </a:solidFill>
              </a:rPr>
            </a:b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4" name="Picture 2" descr="http://rud.exdat.com/pars_docs/tw_refs/640/639651/639651_html_2f1185a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702432"/>
            <a:ext cx="2952328" cy="4970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81950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Л.Бетховен 'Лунная соната' - Ludwig Van Beethoven - Moonlight Sonata (6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95536" y="404664"/>
            <a:ext cx="8320924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8825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703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221088"/>
            <a:ext cx="5745820" cy="1296144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Как воздействует на Тараса Бульбу измена </a:t>
            </a:r>
            <a:r>
              <a:rPr lang="ru-RU" sz="2000" dirty="0" err="1" smtClean="0">
                <a:solidFill>
                  <a:schemeClr val="accent2">
                    <a:lumMod val="50000"/>
                  </a:schemeClr>
                </a:solidFill>
              </a:rPr>
              <a:t>Андрия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? </a:t>
            </a:r>
            <a:b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Что стало причиной убийства?</a:t>
            </a:r>
            <a:endParaRPr lang="ru-RU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388" y="530352"/>
            <a:ext cx="2257412" cy="418795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714356"/>
            <a:ext cx="3376613" cy="2565544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8300" y="735170"/>
            <a:ext cx="3392972" cy="2544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30739" y="3484717"/>
            <a:ext cx="2040533" cy="2256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00590"/>
            <a:ext cx="5400600" cy="1856602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800000"/>
                </a:solidFill>
              </a:rPr>
              <a:t>Как ведет себя Тарас Бульба, когда Остап попадает в плен и его казнят?</a:t>
            </a:r>
            <a:endParaRPr lang="ru-RU" sz="2000" dirty="0">
              <a:solidFill>
                <a:srgbClr val="800000"/>
              </a:solidFill>
            </a:endParaRPr>
          </a:p>
        </p:txBody>
      </p:sp>
      <p:pic>
        <p:nvPicPr>
          <p:cNvPr id="4" name="Picture 2" descr="D:\Мои документы\Загрузки\Ostap2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615316"/>
            <a:ext cx="2016224" cy="2446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D:\Мои документы\Загрузки\Taras_Bulba_0091_resiz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595014"/>
            <a:ext cx="3119438" cy="246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D:\Мои документы\Загрузки\index_pic.php.jpeg ч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300590"/>
            <a:ext cx="1967310" cy="249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980793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1556792"/>
            <a:ext cx="8183880" cy="3456384"/>
          </a:xfrm>
        </p:spPr>
        <p:txBody>
          <a:bodyPr>
            <a:noAutofit/>
          </a:bodyPr>
          <a:lstStyle/>
          <a:p>
            <a:r>
              <a:rPr lang="ru-RU" sz="1800" dirty="0">
                <a:solidFill>
                  <a:schemeClr val="tx1"/>
                </a:solidFill>
              </a:rPr>
              <a:t>1 строка </a:t>
            </a:r>
            <a:r>
              <a:rPr lang="ru-RU" sz="1800" b="0" dirty="0">
                <a:solidFill>
                  <a:schemeClr val="tx1"/>
                </a:solidFill>
              </a:rPr>
              <a:t>- одно слово - название стихотворения, тема, обычно существительное;</a:t>
            </a:r>
            <a:br>
              <a:rPr lang="ru-RU" sz="1800" b="0" dirty="0">
                <a:solidFill>
                  <a:schemeClr val="tx1"/>
                </a:solidFill>
              </a:rPr>
            </a:br>
            <a:r>
              <a:rPr lang="ru-RU" sz="1800" dirty="0">
                <a:solidFill>
                  <a:schemeClr val="tx1"/>
                </a:solidFill>
              </a:rPr>
              <a:t>2 строка </a:t>
            </a:r>
            <a:r>
              <a:rPr lang="ru-RU" sz="1800" b="0" dirty="0">
                <a:solidFill>
                  <a:schemeClr val="tx1"/>
                </a:solidFill>
              </a:rPr>
              <a:t>- два прилагательных, раскрывающих тему </a:t>
            </a:r>
            <a:r>
              <a:rPr lang="ru-RU" sz="1800" b="0" dirty="0" err="1">
                <a:solidFill>
                  <a:schemeClr val="tx1"/>
                </a:solidFill>
              </a:rPr>
              <a:t>синквейна</a:t>
            </a:r>
            <a:r>
              <a:rPr lang="ru-RU" sz="1800" b="0" dirty="0">
                <a:solidFill>
                  <a:schemeClr val="tx1"/>
                </a:solidFill>
              </a:rPr>
              <a:t>;</a:t>
            </a:r>
            <a:br>
              <a:rPr lang="ru-RU" sz="1800" b="0" dirty="0">
                <a:solidFill>
                  <a:schemeClr val="tx1"/>
                </a:solidFill>
              </a:rPr>
            </a:br>
            <a:r>
              <a:rPr lang="ru-RU" sz="1800" dirty="0">
                <a:solidFill>
                  <a:schemeClr val="tx1"/>
                </a:solidFill>
              </a:rPr>
              <a:t>3 строка </a:t>
            </a:r>
            <a:r>
              <a:rPr lang="ru-RU" sz="1800" b="0" dirty="0">
                <a:solidFill>
                  <a:schemeClr val="tx1"/>
                </a:solidFill>
              </a:rPr>
              <a:t>- три глагола, описывающих действия по теме </a:t>
            </a:r>
            <a:r>
              <a:rPr lang="ru-RU" sz="1800" b="0" dirty="0" err="1">
                <a:solidFill>
                  <a:schemeClr val="tx1"/>
                </a:solidFill>
              </a:rPr>
              <a:t>синквейна</a:t>
            </a:r>
            <a:r>
              <a:rPr lang="ru-RU" sz="1800" b="0" dirty="0">
                <a:solidFill>
                  <a:schemeClr val="tx1"/>
                </a:solidFill>
              </a:rPr>
              <a:t>;</a:t>
            </a:r>
            <a:br>
              <a:rPr lang="ru-RU" sz="1800" b="0" dirty="0">
                <a:solidFill>
                  <a:schemeClr val="tx1"/>
                </a:solidFill>
              </a:rPr>
            </a:br>
            <a:r>
              <a:rPr lang="ru-RU" sz="1800" dirty="0">
                <a:solidFill>
                  <a:schemeClr val="tx1"/>
                </a:solidFill>
              </a:rPr>
              <a:t>4 строка </a:t>
            </a:r>
            <a:r>
              <a:rPr lang="ru-RU" sz="1800" b="0" dirty="0">
                <a:solidFill>
                  <a:schemeClr val="tx1"/>
                </a:solidFill>
              </a:rPr>
              <a:t>- фраза, предложение, цитата или крылатое выражение, выражающее свое </a:t>
            </a:r>
            <a:r>
              <a:rPr lang="ru-RU" sz="1800" b="0" dirty="0" smtClean="0">
                <a:solidFill>
                  <a:schemeClr val="tx1"/>
                </a:solidFill>
              </a:rPr>
              <a:t>отношение к теме;</a:t>
            </a:r>
            <a:r>
              <a:rPr lang="ru-RU" sz="1800" b="0" dirty="0">
                <a:solidFill>
                  <a:schemeClr val="tx1"/>
                </a:solidFill>
              </a:rPr>
              <a:t>                     </a:t>
            </a:r>
            <a:r>
              <a:rPr lang="ru-RU" sz="1800" b="0" dirty="0" smtClean="0">
                <a:solidFill>
                  <a:schemeClr val="tx1"/>
                </a:solidFill>
              </a:rPr>
              <a:t> </a:t>
            </a:r>
            <a:r>
              <a:rPr lang="ru-RU" sz="1800" b="0" dirty="0">
                <a:solidFill>
                  <a:schemeClr val="tx1"/>
                </a:solidFill>
              </a:rPr>
              <a:t/>
            </a:r>
            <a:br>
              <a:rPr lang="ru-RU" sz="1800" b="0" dirty="0">
                <a:solidFill>
                  <a:schemeClr val="tx1"/>
                </a:solidFill>
              </a:rPr>
            </a:br>
            <a:r>
              <a:rPr lang="ru-RU" sz="1800" dirty="0">
                <a:solidFill>
                  <a:schemeClr val="tx1"/>
                </a:solidFill>
              </a:rPr>
              <a:t>5 </a:t>
            </a:r>
            <a:r>
              <a:rPr lang="ru-RU" sz="1800" dirty="0" smtClean="0">
                <a:solidFill>
                  <a:schemeClr val="tx1"/>
                </a:solidFill>
              </a:rPr>
              <a:t>строка</a:t>
            </a:r>
            <a:r>
              <a:rPr lang="ru-RU" sz="1800" b="0" dirty="0" smtClean="0">
                <a:solidFill>
                  <a:schemeClr val="tx1"/>
                </a:solidFill>
              </a:rPr>
              <a:t> - </a:t>
            </a:r>
            <a:r>
              <a:rPr lang="ru-RU" sz="1800" b="0" dirty="0">
                <a:solidFill>
                  <a:schemeClr val="tx1"/>
                </a:solidFill>
              </a:rPr>
              <a:t>слово-резюме, дающее новую интерпретацию темы.</a:t>
            </a:r>
            <a:br>
              <a:rPr lang="ru-RU" sz="1800" b="0" dirty="0">
                <a:solidFill>
                  <a:schemeClr val="tx1"/>
                </a:solidFill>
              </a:rPr>
            </a:br>
            <a:endParaRPr lang="ru-RU" sz="1800" b="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6664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b="1" dirty="0">
                <a:solidFill>
                  <a:srgbClr val="800000"/>
                </a:solidFill>
                <a:latin typeface="+mj-lt"/>
              </a:rPr>
              <a:t>План </a:t>
            </a:r>
            <a:r>
              <a:rPr lang="ru-RU" sz="4000" b="1" dirty="0" err="1">
                <a:solidFill>
                  <a:srgbClr val="800000"/>
                </a:solidFill>
                <a:latin typeface="+mj-lt"/>
              </a:rPr>
              <a:t>синквейна</a:t>
            </a:r>
            <a:endParaRPr lang="ru-RU" sz="40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2966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Лигалайз &amp; MakSim - Небо, Засыпай (1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95536" y="404664"/>
            <a:ext cx="8352928" cy="561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47595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733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338</TotalTime>
  <Words>97</Words>
  <Application>Microsoft Office PowerPoint</Application>
  <PresentationFormat>Экран (4:3)</PresentationFormat>
  <Paragraphs>14</Paragraphs>
  <Slides>9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Аспект</vt:lpstr>
      <vt:lpstr>Слайд 1</vt:lpstr>
      <vt:lpstr>«Тарас Бульба  и его сыновья.   Что выше и сильнее родительской любви?" </vt:lpstr>
      <vt:lpstr>Слайд 3</vt:lpstr>
      <vt:lpstr>   «Мать и сыновья» Е.А.Кибрик </vt:lpstr>
      <vt:lpstr>Слайд 5</vt:lpstr>
      <vt:lpstr>Как воздействует на Тараса Бульбу измена Андрия?  Что стало причиной убийства?</vt:lpstr>
      <vt:lpstr>Как ведет себя Тарас Бульба, когда Остап попадает в плен и его казнят?</vt:lpstr>
      <vt:lpstr>1 строка - одно слово - название стихотворения, тема, обычно существительное; 2 строка - два прилагательных, раскрывающих тему синквейна; 3 строка - три глагола, описывающих действия по теме синквейна; 4 строка - фраза, предложение, цитата или крылатое выражение, выражающее свое отношение к теме;                       5 строка - слово-резюме, дающее новую интерпретацию темы. 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Н.В. Гоголь  «Тарас Бульба»</dc:title>
  <dc:creator>User</dc:creator>
  <cp:lastModifiedBy>teacher314</cp:lastModifiedBy>
  <cp:revision>49</cp:revision>
  <dcterms:created xsi:type="dcterms:W3CDTF">2012-11-04T15:31:25Z</dcterms:created>
  <dcterms:modified xsi:type="dcterms:W3CDTF">2015-11-25T06:51:57Z</dcterms:modified>
</cp:coreProperties>
</file>